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94" r:id="rId2"/>
    <p:sldId id="259" r:id="rId3"/>
    <p:sldId id="321" r:id="rId4"/>
    <p:sldId id="323" r:id="rId5"/>
    <p:sldId id="324" r:id="rId6"/>
    <p:sldId id="328" r:id="rId7"/>
    <p:sldId id="330" r:id="rId8"/>
    <p:sldId id="331" r:id="rId9"/>
    <p:sldId id="334" r:id="rId10"/>
    <p:sldId id="335" r:id="rId11"/>
    <p:sldId id="297" r:id="rId12"/>
  </p:sldIdLst>
  <p:sldSz cx="12190413" cy="6859588"/>
  <p:notesSz cx="6858000" cy="91440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Noto Sans" panose="020B0502040504020204" pitchFamily="34" charset="0"/>
      <p:regular r:id="rId19"/>
      <p:bold r:id="rId20"/>
      <p:italic r:id="rId21"/>
      <p:boldItalic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1BA"/>
    <a:srgbClr val="B4D31D"/>
    <a:srgbClr val="E6E6E6"/>
    <a:srgbClr val="B2D31C"/>
    <a:srgbClr val="2A6561"/>
    <a:srgbClr val="4C752B"/>
    <a:srgbClr val="213650"/>
    <a:srgbClr val="C63258"/>
    <a:srgbClr val="897E7D"/>
    <a:srgbClr val="F379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43" autoAdjust="0"/>
    <p:restoredTop sz="95369" autoAdjust="0"/>
  </p:normalViewPr>
  <p:slideViewPr>
    <p:cSldViewPr>
      <p:cViewPr>
        <p:scale>
          <a:sx n="100" d="100"/>
          <a:sy n="100" d="100"/>
        </p:scale>
        <p:origin x="72" y="-948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54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1" cy="6857101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954284" y="5229994"/>
            <a:ext cx="3988794" cy="91286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954284" y="774842"/>
            <a:ext cx="6077025" cy="207888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rgbClr val="B2D31C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1" cy="6857101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2024-06-12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1" cy="6857101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" y="0"/>
            <a:ext cx="12188726" cy="6859588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2024-06-12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1" cy="6857101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" y="0"/>
            <a:ext cx="12188726" cy="6859588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774726" y="3357786"/>
            <a:ext cx="5184576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rgbClr val="B2D31C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shorts/_VQUdaWHp44" TargetMode="External"/><Relationship Id="rId2" Type="http://schemas.openxmlformats.org/officeDocument/2006/relationships/hyperlink" Target="https://www.youtube.com/shorts/t23v6-k7sek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38622" y="1935890"/>
            <a:ext cx="4514850" cy="2515637"/>
            <a:chOff x="1414686" y="1557586"/>
            <a:chExt cx="3218706" cy="1723549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414686" y="1557586"/>
              <a:ext cx="3218706" cy="1723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5300" b="1" dirty="0">
                  <a:solidFill>
                    <a:srgbClr val="B2D31C"/>
                  </a:solidFill>
                  <a:latin typeface="+mj-lt"/>
                  <a:cs typeface="굴림" pitchFamily="50" charset="-127"/>
                </a:rPr>
                <a:t>기말프로젝트</a:t>
              </a:r>
              <a:endParaRPr kumimoji="1" lang="en-US" altLang="ko-KR" sz="5300" b="1" dirty="0">
                <a:solidFill>
                  <a:srgbClr val="B2D31C"/>
                </a:solidFill>
                <a:latin typeface="+mj-lt"/>
                <a:cs typeface="굴림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511871" y="2358699"/>
              <a:ext cx="3024336" cy="5122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4000" dirty="0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Bulls and Cows</a:t>
              </a:r>
            </a:p>
            <a:p>
              <a:pPr lvl="0">
                <a:lnSpc>
                  <a:spcPts val="1200"/>
                </a:lnSpc>
                <a:defRPr/>
              </a:pPr>
              <a:endParaRPr lang="en-US" altLang="ko-KR" sz="4000" dirty="0">
                <a:solidFill>
                  <a:schemeClr val="bg1"/>
                </a:solidFill>
                <a:latin typeface="+mj-lt"/>
                <a:cs typeface="굴림" pitchFamily="50" charset="-127"/>
              </a:endParaRPr>
            </a:p>
            <a:p>
              <a:pPr lvl="0">
                <a:lnSpc>
                  <a:spcPts val="1200"/>
                </a:lnSpc>
                <a:defRPr/>
              </a:pPr>
              <a:endParaRPr lang="en-US" altLang="ko-KR" sz="4000" dirty="0">
                <a:solidFill>
                  <a:schemeClr val="bg1"/>
                </a:solidFill>
                <a:latin typeface="+mj-lt"/>
                <a:cs typeface="굴림" pitchFamily="50" charset="-127"/>
              </a:endParaRPr>
            </a:p>
            <a:p>
              <a:pPr lvl="0">
                <a:lnSpc>
                  <a:spcPts val="1200"/>
                </a:lnSpc>
                <a:defRPr/>
              </a:pPr>
              <a:r>
                <a:rPr lang="en-US" altLang="ko-KR" sz="2400" dirty="0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(</a:t>
              </a:r>
              <a:r>
                <a:rPr lang="ko-KR" altLang="en-US" sz="2400" dirty="0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숫자 야구 게임</a:t>
              </a:r>
              <a:r>
                <a:rPr lang="en-US" altLang="ko-KR" sz="2400" dirty="0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)</a:t>
              </a: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3358902" y="4056247"/>
            <a:ext cx="4608512" cy="1122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2019265006 </a:t>
            </a:r>
            <a:r>
              <a:rPr kumimoji="1" lang="ko-KR" altLang="en-US" sz="1800" dirty="0" err="1">
                <a:solidFill>
                  <a:schemeClr val="bg1"/>
                </a:solidFill>
                <a:latin typeface="+mj-lt"/>
                <a:cs typeface="굴림" pitchFamily="50" charset="-127"/>
              </a:rPr>
              <a:t>권민환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2019265093 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이상학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78" y="1127092"/>
            <a:ext cx="2349428" cy="13315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+mn-ea"/>
              </a:rPr>
              <a:t>4. </a:t>
            </a:r>
            <a:r>
              <a:rPr lang="ko-KR" altLang="en-US" sz="5400" dirty="0">
                <a:solidFill>
                  <a:schemeClr val="bg1"/>
                </a:solidFill>
                <a:latin typeface="+mn-ea"/>
              </a:rPr>
              <a:t>결론</a:t>
            </a:r>
            <a:endParaRPr lang="en-US" altLang="ko-KR" sz="5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6AD44623-E39E-133C-1D5B-8476C92614DF}"/>
              </a:ext>
            </a:extLst>
          </p:cNvPr>
          <p:cNvSpPr/>
          <p:nvPr/>
        </p:nvSpPr>
        <p:spPr>
          <a:xfrm>
            <a:off x="609520" y="1773610"/>
            <a:ext cx="8064896" cy="4608512"/>
          </a:xfrm>
          <a:prstGeom prst="flowChartAlternateProcess">
            <a:avLst/>
          </a:prstGeom>
          <a:solidFill>
            <a:srgbClr val="E8F1BA"/>
          </a:solidFill>
          <a:ln>
            <a:solidFill>
              <a:srgbClr val="E8F1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800" b="1" dirty="0" err="1">
                <a:solidFill>
                  <a:schemeClr val="tx1"/>
                </a:solidFill>
              </a:rPr>
              <a:t>배운점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800" b="1" dirty="0">
              <a:solidFill>
                <a:schemeClr val="tx1"/>
              </a:solidFill>
            </a:endParaRPr>
          </a:p>
          <a:p>
            <a:r>
              <a:rPr lang="en-US" altLang="ko-KR" sz="1800" b="1" dirty="0">
                <a:solidFill>
                  <a:schemeClr val="tx1"/>
                </a:solidFill>
              </a:rPr>
              <a:t>- DE1 SOC </a:t>
            </a:r>
            <a:r>
              <a:rPr lang="ko-KR" altLang="en-US" sz="1800" b="1" dirty="0">
                <a:solidFill>
                  <a:schemeClr val="tx1"/>
                </a:solidFill>
              </a:rPr>
              <a:t>보드의 </a:t>
            </a:r>
            <a:r>
              <a:rPr lang="en-US" altLang="ko-KR" sz="1800" b="1" dirty="0">
                <a:solidFill>
                  <a:schemeClr val="tx1"/>
                </a:solidFill>
              </a:rPr>
              <a:t>FPGA </a:t>
            </a:r>
            <a:r>
              <a:rPr lang="ko-KR" altLang="en-US" sz="1800" b="1" dirty="0">
                <a:solidFill>
                  <a:schemeClr val="tx1"/>
                </a:solidFill>
              </a:rPr>
              <a:t>기능의 이해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endParaRPr lang="en-US" altLang="ko-KR" sz="1800" b="1" dirty="0">
              <a:solidFill>
                <a:schemeClr val="tx1"/>
              </a:solidFill>
            </a:endParaRPr>
          </a:p>
          <a:p>
            <a:r>
              <a:rPr lang="en-US" altLang="ko-KR" sz="1800" b="1" dirty="0">
                <a:solidFill>
                  <a:schemeClr val="tx1"/>
                </a:solidFill>
              </a:rPr>
              <a:t>- Quartus </a:t>
            </a:r>
            <a:r>
              <a:rPr lang="ko-KR" altLang="en-US" sz="1800" b="1" dirty="0">
                <a:solidFill>
                  <a:schemeClr val="tx1"/>
                </a:solidFill>
              </a:rPr>
              <a:t>사용법 이해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endParaRPr lang="en-US" altLang="ko-KR" sz="1800" b="1" dirty="0">
              <a:solidFill>
                <a:schemeClr val="tx1"/>
              </a:solidFill>
            </a:endParaRPr>
          </a:p>
          <a:p>
            <a:r>
              <a:rPr lang="en-US" altLang="ko-KR" sz="1800" b="1" dirty="0">
                <a:solidFill>
                  <a:schemeClr val="tx1"/>
                </a:solidFill>
              </a:rPr>
              <a:t>- Ubuntu  </a:t>
            </a:r>
            <a:r>
              <a:rPr lang="ko-KR" altLang="en-US" sz="1800" b="1" dirty="0">
                <a:solidFill>
                  <a:schemeClr val="tx1"/>
                </a:solidFill>
              </a:rPr>
              <a:t>환경 사용법 이해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endParaRPr lang="en-US" altLang="ko-KR" sz="1800" b="1" dirty="0">
              <a:solidFill>
                <a:schemeClr val="tx1"/>
              </a:solidFill>
            </a:endParaRPr>
          </a:p>
          <a:p>
            <a:r>
              <a:rPr lang="en-US" altLang="ko-KR" sz="1800" b="1" dirty="0">
                <a:solidFill>
                  <a:schemeClr val="tx1"/>
                </a:solidFill>
              </a:rPr>
              <a:t>- Cross</a:t>
            </a:r>
            <a:r>
              <a:rPr lang="ko-KR" altLang="en-US" sz="1800" b="1" dirty="0">
                <a:solidFill>
                  <a:schemeClr val="tx1"/>
                </a:solidFill>
              </a:rPr>
              <a:t> </a:t>
            </a:r>
            <a:r>
              <a:rPr lang="en-US" altLang="ko-KR" sz="1800" b="1" dirty="0">
                <a:solidFill>
                  <a:schemeClr val="tx1"/>
                </a:solidFill>
              </a:rPr>
              <a:t>compilation </a:t>
            </a:r>
            <a:r>
              <a:rPr lang="ko-KR" altLang="en-US" sz="1800" b="1" dirty="0">
                <a:solidFill>
                  <a:schemeClr val="tx1"/>
                </a:solidFill>
              </a:rPr>
              <a:t>개념</a:t>
            </a:r>
            <a:r>
              <a:rPr lang="en-US" altLang="ko-KR" sz="1800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이해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8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800" b="1" dirty="0" err="1">
                <a:solidFill>
                  <a:schemeClr val="tx1"/>
                </a:solidFill>
              </a:rPr>
              <a:t>느낀점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endParaRPr lang="en-US" altLang="ko-KR" sz="1800" b="1" dirty="0">
              <a:solidFill>
                <a:schemeClr val="tx1"/>
              </a:solidFill>
            </a:endParaRPr>
          </a:p>
          <a:p>
            <a:r>
              <a:rPr lang="ko-KR" altLang="en-US" sz="1800" b="1" dirty="0">
                <a:solidFill>
                  <a:schemeClr val="tx1"/>
                </a:solidFill>
              </a:rPr>
              <a:t>프로젝트를 진행하면서 제어를 위해 필요한 새롭고 다양한 기능들을 익힐 수 있었고</a:t>
            </a:r>
            <a:r>
              <a:rPr lang="en-US" altLang="ko-KR" sz="1800" b="1" dirty="0">
                <a:solidFill>
                  <a:schemeClr val="tx1"/>
                </a:solidFill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</a:rPr>
              <a:t>이를 게임에 응용해볼 수 있었습니다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5A8A7F-2BBB-361A-B8F7-5D94EB77E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988" y="2098196"/>
            <a:ext cx="2349428" cy="133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70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342678" y="3861842"/>
            <a:ext cx="5821584" cy="1368152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4511030" y="1125538"/>
            <a:ext cx="3168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402AF-4164-FD6A-7DE6-09E7D65B88E4}"/>
              </a:ext>
            </a:extLst>
          </p:cNvPr>
          <p:cNvSpPr txBox="1"/>
          <p:nvPr/>
        </p:nvSpPr>
        <p:spPr>
          <a:xfrm>
            <a:off x="5303118" y="1894979"/>
            <a:ext cx="338789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1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서론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1.1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개발 동기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1.2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게임 규칙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2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상세 기능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2.1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시스템 설명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2.2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코드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3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최종 결과물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3.1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동작 사진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3.2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시연 영상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4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결론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000" dirty="0"/>
              <a:t>1.</a:t>
            </a:r>
            <a:r>
              <a:rPr lang="en-US" altLang="ko-KR" dirty="0"/>
              <a:t> </a:t>
            </a:r>
            <a:r>
              <a:rPr lang="ko-KR" altLang="en-US" dirty="0"/>
              <a:t>서론</a:t>
            </a:r>
            <a:endParaRPr lang="ko-KR" altLang="en-US" sz="24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D70398A-2B90-F685-EDE1-0FAC844C6729}"/>
              </a:ext>
            </a:extLst>
          </p:cNvPr>
          <p:cNvSpPr txBox="1">
            <a:spLocks/>
          </p:cNvSpPr>
          <p:nvPr/>
        </p:nvSpPr>
        <p:spPr>
          <a:xfrm>
            <a:off x="438309" y="1670997"/>
            <a:ext cx="10971373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 fontScale="97500"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tx1"/>
                </a:solidFill>
              </a:rPr>
              <a:t>1.1 </a:t>
            </a:r>
            <a:r>
              <a:rPr lang="ko-KR" altLang="en-US" sz="3200" dirty="0">
                <a:solidFill>
                  <a:schemeClr val="tx1"/>
                </a:solidFill>
              </a:rPr>
              <a:t>개발 동기</a:t>
            </a:r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D846FB2B-3373-FB09-E402-E825FDC94470}"/>
              </a:ext>
            </a:extLst>
          </p:cNvPr>
          <p:cNvSpPr/>
          <p:nvPr/>
        </p:nvSpPr>
        <p:spPr>
          <a:xfrm>
            <a:off x="406574" y="2781722"/>
            <a:ext cx="8208912" cy="3312368"/>
          </a:xfrm>
          <a:prstGeom prst="flowChartAlternateProcess">
            <a:avLst/>
          </a:prstGeom>
          <a:solidFill>
            <a:srgbClr val="E8F1BA"/>
          </a:solidFill>
          <a:ln>
            <a:solidFill>
              <a:srgbClr val="E8F1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147320" lvl="0" algn="l" fontAlgn="base" latin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>
                <a:tab pos="267970" algn="l"/>
                <a:tab pos="721360" algn="l"/>
              </a:tabLst>
            </a:pPr>
            <a:endParaRPr lang="en-US" altLang="ko-KR" sz="24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R="147320" lvl="0" algn="l" fontAlgn="base" latin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>
                <a:tab pos="267970" algn="l"/>
                <a:tab pos="721360" algn="l"/>
              </a:tabLst>
            </a:pPr>
            <a:r>
              <a:rPr lang="en-US" altLang="ko-KR" sz="2400" u="none" kern="0" spc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-</a:t>
            </a:r>
            <a:r>
              <a:rPr lang="ko-KR" altLang="en-US" sz="2400" kern="0" dirty="0">
                <a:solidFill>
                  <a:srgbClr val="000000"/>
                </a:solidFill>
                <a:latin typeface="+mn-ea"/>
                <a:ea typeface="+mn-ea"/>
              </a:rPr>
              <a:t>간단하게 즐길 수 있는 게임</a:t>
            </a:r>
            <a:endParaRPr lang="en-US" altLang="ko-KR" sz="24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R="147320" lvl="0" algn="l" fontAlgn="base" latin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>
                <a:tab pos="267970" algn="l"/>
                <a:tab pos="721360" algn="l"/>
              </a:tabLst>
            </a:pPr>
            <a:endParaRPr lang="en-US" altLang="ko-KR" sz="2400" u="none" kern="0" spc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marR="147320" lvl="0" algn="l" fontAlgn="base" latin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>
                <a:tab pos="267970" algn="l"/>
                <a:tab pos="721360" algn="l"/>
              </a:tabLst>
            </a:pPr>
            <a:endParaRPr lang="en-US" altLang="ko-KR" sz="24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R="147320" lvl="0" algn="l" fontAlgn="base" latin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>
                <a:tab pos="267970" algn="l"/>
                <a:tab pos="721360" algn="l"/>
              </a:tabLst>
            </a:pPr>
            <a:r>
              <a:rPr lang="en-US" altLang="ko-KR" sz="2400" u="none" kern="0" spc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-</a:t>
            </a:r>
            <a:r>
              <a:rPr lang="ko-KR" altLang="en-US" sz="2400" kern="0" dirty="0">
                <a:solidFill>
                  <a:srgbClr val="000000"/>
                </a:solidFill>
                <a:latin typeface="+mn-ea"/>
                <a:ea typeface="+mn-ea"/>
              </a:rPr>
              <a:t>대중적인 게임</a:t>
            </a:r>
            <a:endParaRPr lang="en-US" altLang="ko-KR" sz="24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R="147320" lvl="0" algn="l" fontAlgn="base" latin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>
                <a:tab pos="267970" algn="l"/>
                <a:tab pos="721360" algn="l"/>
              </a:tabLst>
            </a:pPr>
            <a:endParaRPr lang="en-US" altLang="ko-KR" sz="24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R="147320" lvl="0" algn="l" fontAlgn="base" latin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>
                <a:tab pos="267970" algn="l"/>
                <a:tab pos="721360" algn="l"/>
              </a:tabLst>
            </a:pPr>
            <a:endParaRPr lang="en-US" altLang="ko-KR" sz="2400" u="none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R="147320" fontAlgn="base" latinLnBrk="0">
              <a:lnSpc>
                <a:spcPct val="95000"/>
              </a:lnSpc>
              <a:buClr>
                <a:srgbClr val="000000"/>
              </a:buClr>
              <a:buSzPts val="1100"/>
              <a:tabLst>
                <a:tab pos="267970" algn="l"/>
                <a:tab pos="721360" algn="l"/>
              </a:tabLst>
            </a:pPr>
            <a:r>
              <a:rPr lang="en-US" altLang="ko-KR" sz="2400" kern="0" dirty="0">
                <a:solidFill>
                  <a:srgbClr val="000000"/>
                </a:solidFill>
                <a:latin typeface="+mn-ea"/>
                <a:ea typeface="+mn-ea"/>
              </a:rPr>
              <a:t>-</a:t>
            </a:r>
            <a:r>
              <a:rPr lang="en-US" altLang="ko-KR" sz="2400" u="none" kern="0" spc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DE1-SOC board</a:t>
            </a:r>
            <a:r>
              <a:rPr lang="ko-KR" altLang="en-US" sz="2400" u="none" kern="0" spc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의 </a:t>
            </a:r>
            <a:r>
              <a:rPr lang="en-US" altLang="ko-KR" sz="2400" u="none" kern="0" spc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LED</a:t>
            </a:r>
            <a:r>
              <a:rPr lang="ko-KR" altLang="en-US" sz="2400" u="none" kern="0" spc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와 </a:t>
            </a:r>
            <a:r>
              <a:rPr lang="en-US" altLang="ko-KR" sz="2400" u="none" kern="0" spc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7_segment</a:t>
            </a:r>
            <a:r>
              <a:rPr lang="ko-KR" altLang="en-US" sz="2400" u="none" kern="0" spc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를 활용</a:t>
            </a:r>
            <a:endParaRPr lang="en-US" altLang="ko-KR" sz="24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R="147320" lvl="0" algn="l" fontAlgn="base" latin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>
                <a:tab pos="267970" algn="l"/>
                <a:tab pos="721360" algn="l"/>
              </a:tabLst>
            </a:pPr>
            <a:endParaRPr lang="ko-KR" altLang="en-US" sz="2400" u="none" kern="0" spc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BD40124-20D5-79E7-735F-4846A5790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58" y="2792041"/>
            <a:ext cx="2349428" cy="13315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000" dirty="0"/>
              <a:t>1.</a:t>
            </a:r>
            <a:r>
              <a:rPr lang="en-US" altLang="ko-KR" dirty="0"/>
              <a:t> </a:t>
            </a:r>
            <a:r>
              <a:rPr lang="ko-KR" altLang="en-US" dirty="0"/>
              <a:t>서론</a:t>
            </a:r>
            <a:endParaRPr lang="ko-KR" altLang="en-US" sz="24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D70398A-2B90-F685-EDE1-0FAC844C6729}"/>
              </a:ext>
            </a:extLst>
          </p:cNvPr>
          <p:cNvSpPr txBox="1">
            <a:spLocks/>
          </p:cNvSpPr>
          <p:nvPr/>
        </p:nvSpPr>
        <p:spPr>
          <a:xfrm>
            <a:off x="438309" y="1670997"/>
            <a:ext cx="10971373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 fontScale="97500"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tx1"/>
                </a:solidFill>
              </a:rPr>
              <a:t>1.2 </a:t>
            </a:r>
            <a:r>
              <a:rPr lang="ko-KR" altLang="en-US" sz="3200" dirty="0">
                <a:solidFill>
                  <a:schemeClr val="tx1"/>
                </a:solidFill>
              </a:rPr>
              <a:t>게임 규칙</a:t>
            </a:r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D846FB2B-3373-FB09-E402-E825FDC94470}"/>
              </a:ext>
            </a:extLst>
          </p:cNvPr>
          <p:cNvSpPr/>
          <p:nvPr/>
        </p:nvSpPr>
        <p:spPr>
          <a:xfrm>
            <a:off x="430889" y="2853730"/>
            <a:ext cx="7464517" cy="3384376"/>
          </a:xfrm>
          <a:prstGeom prst="flowChartAlternateProcess">
            <a:avLst/>
          </a:prstGeom>
          <a:solidFill>
            <a:srgbClr val="E8F1BA"/>
          </a:solidFill>
          <a:ln>
            <a:solidFill>
              <a:srgbClr val="E8F1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1600" dirty="0">
                <a:solidFill>
                  <a:schemeClr val="tx1"/>
                </a:solidFill>
              </a:rPr>
              <a:t>3</a:t>
            </a:r>
            <a:r>
              <a:rPr lang="ko-KR" altLang="en-US" sz="1600" dirty="0">
                <a:solidFill>
                  <a:schemeClr val="tx1"/>
                </a:solidFill>
              </a:rPr>
              <a:t>자리 무작위 숫자 생성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solidFill>
                  <a:schemeClr val="tx1"/>
                </a:solidFill>
              </a:rPr>
              <a:t>숫자와 위치가 전부 맞으면 스트라이크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solidFill>
                  <a:schemeClr val="tx1"/>
                </a:solidFill>
              </a:rPr>
              <a:t>숫자는 맞지만 위치가 틀렸을 때는 볼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solidFill>
                  <a:schemeClr val="tx1"/>
                </a:solidFill>
              </a:rPr>
              <a:t>숫자와 위치가 전부 틀리면 아웃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1600" dirty="0">
                <a:solidFill>
                  <a:schemeClr val="tx1"/>
                </a:solidFill>
              </a:rPr>
              <a:t>9</a:t>
            </a:r>
            <a:r>
              <a:rPr lang="ko-KR" altLang="en-US" sz="1600" dirty="0">
                <a:solidFill>
                  <a:schemeClr val="tx1"/>
                </a:solidFill>
              </a:rPr>
              <a:t>번 안에 무작위로 생성된 </a:t>
            </a:r>
            <a:r>
              <a:rPr lang="en-US" altLang="ko-KR" sz="1600" dirty="0">
                <a:solidFill>
                  <a:schemeClr val="tx1"/>
                </a:solidFill>
              </a:rPr>
              <a:t>3</a:t>
            </a:r>
            <a:r>
              <a:rPr lang="ko-KR" altLang="en-US" sz="1600" dirty="0">
                <a:solidFill>
                  <a:schemeClr val="tx1"/>
                </a:solidFill>
              </a:rPr>
              <a:t>자리 숫자를 위치까지 전부 맞추면 승리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1600" dirty="0">
                <a:solidFill>
                  <a:schemeClr val="tx1"/>
                </a:solidFill>
              </a:rPr>
              <a:t>9</a:t>
            </a:r>
            <a:r>
              <a:rPr lang="ko-KR" altLang="en-US" sz="1600" dirty="0">
                <a:solidFill>
                  <a:schemeClr val="tx1"/>
                </a:solidFill>
              </a:rPr>
              <a:t>번 안에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맞추지 못하면 패배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75A511A-3AF2-CB25-7BC5-CB8763FC7582}"/>
              </a:ext>
            </a:extLst>
          </p:cNvPr>
          <p:cNvSpPr txBox="1">
            <a:spLocks/>
          </p:cNvSpPr>
          <p:nvPr/>
        </p:nvSpPr>
        <p:spPr>
          <a:xfrm>
            <a:off x="640774" y="2951745"/>
            <a:ext cx="10971373" cy="1774193"/>
          </a:xfrm>
          <a:prstGeom prst="rect">
            <a:avLst/>
          </a:prstGeom>
        </p:spPr>
        <p:txBody>
          <a:bodyPr vert="horz" lIns="99569" tIns="49785" rIns="99569" bIns="49785" rtlCol="0" anchor="ctr">
            <a:no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pPr marL="342900" marR="147320" lvl="0" indent="-342900" algn="l" fontAlgn="base" latin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v"/>
              <a:tabLst>
                <a:tab pos="267970" algn="l"/>
                <a:tab pos="721360" algn="l"/>
              </a:tabLst>
            </a:pPr>
            <a:endParaRPr lang="en-US" altLang="ko-KR" sz="24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FA9EF8-279C-5F97-A3FD-16774E395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894" y="2949211"/>
            <a:ext cx="2349428" cy="133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20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000" dirty="0"/>
              <a:t>2. </a:t>
            </a:r>
            <a:r>
              <a:rPr lang="ko-KR" altLang="en-US" sz="5000" dirty="0"/>
              <a:t>상세 기능</a:t>
            </a:r>
            <a:endParaRPr lang="ko-KR" altLang="en-US" sz="24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D70398A-2B90-F685-EDE1-0FAC844C6729}"/>
              </a:ext>
            </a:extLst>
          </p:cNvPr>
          <p:cNvSpPr txBox="1">
            <a:spLocks/>
          </p:cNvSpPr>
          <p:nvPr/>
        </p:nvSpPr>
        <p:spPr>
          <a:xfrm>
            <a:off x="438309" y="1670997"/>
            <a:ext cx="10971373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 fontScale="97500"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tx1"/>
                </a:solidFill>
              </a:rPr>
              <a:t>2.1 </a:t>
            </a:r>
            <a:r>
              <a:rPr lang="ko-KR" altLang="en-US" sz="3200" dirty="0">
                <a:solidFill>
                  <a:schemeClr val="tx1"/>
                </a:solidFill>
              </a:rPr>
              <a:t>시스템 설명</a:t>
            </a:r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D846FB2B-3373-FB09-E402-E825FDC94470}"/>
              </a:ext>
            </a:extLst>
          </p:cNvPr>
          <p:cNvSpPr/>
          <p:nvPr/>
        </p:nvSpPr>
        <p:spPr>
          <a:xfrm>
            <a:off x="438309" y="2469750"/>
            <a:ext cx="7464517" cy="3768356"/>
          </a:xfrm>
          <a:prstGeom prst="flowChartAlternateProcess">
            <a:avLst/>
          </a:prstGeom>
          <a:solidFill>
            <a:srgbClr val="E8F1BA"/>
          </a:solidFill>
          <a:ln>
            <a:solidFill>
              <a:srgbClr val="E8F1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b="1" dirty="0">
                <a:solidFill>
                  <a:schemeClr val="tx1"/>
                </a:solidFill>
              </a:rPr>
              <a:t>Ubuntu </a:t>
            </a:r>
            <a:r>
              <a:rPr lang="ko-KR" altLang="en-US" sz="1800" b="1" dirty="0">
                <a:solidFill>
                  <a:schemeClr val="tx1"/>
                </a:solidFill>
              </a:rPr>
              <a:t>환경  </a:t>
            </a:r>
            <a:r>
              <a:rPr lang="en-US" altLang="ko-KR" sz="1800" b="1" dirty="0">
                <a:solidFill>
                  <a:schemeClr val="tx1"/>
                </a:solidFill>
              </a:rPr>
              <a:t>–  </a:t>
            </a:r>
            <a:r>
              <a:rPr lang="ko-KR" altLang="en-US" sz="1800" b="1" dirty="0">
                <a:solidFill>
                  <a:schemeClr val="tx1"/>
                </a:solidFill>
              </a:rPr>
              <a:t>게임 실행 및 사용자 입력</a:t>
            </a:r>
            <a:r>
              <a:rPr lang="en-US" altLang="ko-KR" sz="1800" b="1" dirty="0">
                <a:solidFill>
                  <a:schemeClr val="tx1"/>
                </a:solidFill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</a:rPr>
              <a:t>게임 종료 시 정답 출력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800" b="1" dirty="0">
              <a:solidFill>
                <a:schemeClr val="tx1"/>
              </a:solidFill>
            </a:endParaRPr>
          </a:p>
          <a:p>
            <a:endParaRPr lang="en-US" altLang="ko-KR" sz="18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b="1" dirty="0">
                <a:solidFill>
                  <a:schemeClr val="tx1"/>
                </a:solidFill>
              </a:rPr>
              <a:t>LED </a:t>
            </a:r>
            <a:r>
              <a:rPr lang="ko-KR" altLang="en-US" sz="1800" b="1" dirty="0">
                <a:solidFill>
                  <a:schemeClr val="tx1"/>
                </a:solidFill>
              </a:rPr>
              <a:t> </a:t>
            </a:r>
            <a:r>
              <a:rPr lang="en-US" altLang="ko-KR" sz="1800" b="1" dirty="0">
                <a:solidFill>
                  <a:schemeClr val="tx1"/>
                </a:solidFill>
              </a:rPr>
              <a:t>–  </a:t>
            </a:r>
            <a:r>
              <a:rPr lang="ko-KR" altLang="en-US" sz="1800" b="1" dirty="0">
                <a:solidFill>
                  <a:schemeClr val="tx1"/>
                </a:solidFill>
              </a:rPr>
              <a:t>남은 기회를 표시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800" b="1" dirty="0">
              <a:solidFill>
                <a:schemeClr val="tx1"/>
              </a:solidFill>
            </a:endParaRPr>
          </a:p>
          <a:p>
            <a:endParaRPr lang="en-US" altLang="ko-KR" sz="18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b="1" dirty="0">
                <a:solidFill>
                  <a:schemeClr val="tx1"/>
                </a:solidFill>
              </a:rPr>
              <a:t>7Segment  –</a:t>
            </a:r>
            <a:r>
              <a:rPr lang="ko-KR" altLang="en-US" sz="1800" b="1" dirty="0">
                <a:solidFill>
                  <a:schemeClr val="tx1"/>
                </a:solidFill>
              </a:rPr>
              <a:t> 입력 받은 숫자와 정답을 비교해서 </a:t>
            </a:r>
            <a:r>
              <a:rPr lang="en-US" altLang="ko-KR" sz="1800" b="1" dirty="0">
                <a:solidFill>
                  <a:schemeClr val="tx1"/>
                </a:solidFill>
              </a:rPr>
              <a:t>strike, ball,</a:t>
            </a:r>
            <a:r>
              <a:rPr lang="ko-KR" altLang="en-US" sz="1800" b="1" dirty="0">
                <a:solidFill>
                  <a:schemeClr val="tx1"/>
                </a:solidFill>
              </a:rPr>
              <a:t> </a:t>
            </a:r>
            <a:r>
              <a:rPr lang="en-US" altLang="ko-KR" sz="1800" b="1" dirty="0">
                <a:solidFill>
                  <a:schemeClr val="tx1"/>
                </a:solidFill>
              </a:rPr>
              <a:t>out</a:t>
            </a:r>
            <a:r>
              <a:rPr lang="ko-KR" altLang="en-US" sz="1800" b="1" dirty="0">
                <a:solidFill>
                  <a:schemeClr val="tx1"/>
                </a:solidFill>
              </a:rPr>
              <a:t>을</a:t>
            </a:r>
            <a:r>
              <a:rPr lang="en-US" altLang="ko-KR" sz="1800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표현 및 승리</a:t>
            </a:r>
            <a:r>
              <a:rPr lang="en-US" altLang="ko-KR" sz="1800" b="1" dirty="0">
                <a:solidFill>
                  <a:schemeClr val="tx1"/>
                </a:solidFill>
              </a:rPr>
              <a:t>,</a:t>
            </a:r>
            <a:r>
              <a:rPr lang="ko-KR" altLang="en-US" sz="1800" b="1" dirty="0">
                <a:solidFill>
                  <a:schemeClr val="tx1"/>
                </a:solidFill>
              </a:rPr>
              <a:t>패배 문자 출력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8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8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800" b="1" dirty="0">
                <a:solidFill>
                  <a:schemeClr val="tx1"/>
                </a:solidFill>
              </a:rPr>
              <a:t>Quartus  – DE1-SOC</a:t>
            </a:r>
            <a:r>
              <a:rPr lang="ko-KR" altLang="en-US" sz="1800" b="1" dirty="0">
                <a:solidFill>
                  <a:schemeClr val="tx1"/>
                </a:solidFill>
              </a:rPr>
              <a:t> </a:t>
            </a:r>
            <a:r>
              <a:rPr lang="en-US" altLang="ko-KR" sz="1800" b="1" dirty="0">
                <a:solidFill>
                  <a:schemeClr val="tx1"/>
                </a:solidFill>
              </a:rPr>
              <a:t>board PIN </a:t>
            </a:r>
            <a:r>
              <a:rPr lang="ko-KR" altLang="en-US" sz="1800" b="1" dirty="0">
                <a:solidFill>
                  <a:schemeClr val="tx1"/>
                </a:solidFill>
              </a:rPr>
              <a:t>설정</a:t>
            </a:r>
            <a:endParaRPr lang="en-US" altLang="ko-KR" sz="1800" b="1" dirty="0">
              <a:solidFill>
                <a:schemeClr val="tx1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75A511A-3AF2-CB25-7BC5-CB8763FC7582}"/>
              </a:ext>
            </a:extLst>
          </p:cNvPr>
          <p:cNvSpPr txBox="1">
            <a:spLocks/>
          </p:cNvSpPr>
          <p:nvPr/>
        </p:nvSpPr>
        <p:spPr>
          <a:xfrm>
            <a:off x="640774" y="2951745"/>
            <a:ext cx="10971373" cy="1774193"/>
          </a:xfrm>
          <a:prstGeom prst="rect">
            <a:avLst/>
          </a:prstGeom>
        </p:spPr>
        <p:txBody>
          <a:bodyPr vert="horz" lIns="99569" tIns="49785" rIns="99569" bIns="49785" rtlCol="0" anchor="ctr">
            <a:no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pPr marL="342900" marR="147320" lvl="0" indent="-342900" algn="l" fontAlgn="base" latin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v"/>
              <a:tabLst>
                <a:tab pos="267970" algn="l"/>
                <a:tab pos="721360" algn="l"/>
              </a:tabLst>
            </a:pPr>
            <a:endParaRPr lang="en-US" altLang="ko-KR" sz="24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88DD69-6CB6-8C84-FA9C-2A2A9BA54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38" y="3143765"/>
            <a:ext cx="3391373" cy="447737"/>
          </a:xfrm>
          <a:prstGeom prst="rect">
            <a:avLst/>
          </a:prstGeom>
        </p:spPr>
      </p:pic>
      <p:pic>
        <p:nvPicPr>
          <p:cNvPr id="9" name="그림 8" descr="텍스트, 전자제품, 득점판, 음악이(가) 표시된 사진&#10;&#10;자동 생성된 설명">
            <a:extLst>
              <a:ext uri="{FF2B5EF4-FFF2-40B4-BE49-F238E27FC236}">
                <a16:creationId xmlns:a16="http://schemas.microsoft.com/office/drawing/2014/main" id="{B48E3E37-1048-B308-E56B-3BB50FD8C48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4248" r="13376" b="45556"/>
          <a:stretch/>
        </p:blipFill>
        <p:spPr>
          <a:xfrm>
            <a:off x="982638" y="5029141"/>
            <a:ext cx="1620000" cy="540000"/>
          </a:xfrm>
          <a:prstGeom prst="rect">
            <a:avLst/>
          </a:prstGeom>
        </p:spPr>
      </p:pic>
      <p:pic>
        <p:nvPicPr>
          <p:cNvPr id="12" name="그림 11" descr="스크린샷, 실내, 줄을 선, 빛이(가) 표시된 사진&#10;&#10;자동 생성된 설명">
            <a:extLst>
              <a:ext uri="{FF2B5EF4-FFF2-40B4-BE49-F238E27FC236}">
                <a16:creationId xmlns:a16="http://schemas.microsoft.com/office/drawing/2014/main" id="{37EBF3DD-EDB6-0B6D-1F2B-8652878E97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12" r="3159" b="75918"/>
          <a:stretch/>
        </p:blipFill>
        <p:spPr>
          <a:xfrm>
            <a:off x="982638" y="3897367"/>
            <a:ext cx="5469579" cy="612547"/>
          </a:xfrm>
          <a:prstGeom prst="rect">
            <a:avLst/>
          </a:prstGeom>
        </p:spPr>
      </p:pic>
      <p:pic>
        <p:nvPicPr>
          <p:cNvPr id="14" name="그림 13" descr="텍스트, 득점판이(가) 표시된 사진&#10;&#10;자동 생성된 설명">
            <a:extLst>
              <a:ext uri="{FF2B5EF4-FFF2-40B4-BE49-F238E27FC236}">
                <a16:creationId xmlns:a16="http://schemas.microsoft.com/office/drawing/2014/main" id="{7C65645B-686E-0966-FA18-7C83E7B7FAA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7" r="2126" b="45202"/>
          <a:stretch/>
        </p:blipFill>
        <p:spPr>
          <a:xfrm>
            <a:off x="3186381" y="5029141"/>
            <a:ext cx="1620000" cy="540000"/>
          </a:xfrm>
          <a:prstGeom prst="rect">
            <a:avLst/>
          </a:prstGeom>
        </p:spPr>
      </p:pic>
      <p:pic>
        <p:nvPicPr>
          <p:cNvPr id="16" name="그림 15" descr="텍스트, 번호이(가) 표시된 사진&#10;&#10;자동 생성된 설명">
            <a:extLst>
              <a:ext uri="{FF2B5EF4-FFF2-40B4-BE49-F238E27FC236}">
                <a16:creationId xmlns:a16="http://schemas.microsoft.com/office/drawing/2014/main" id="{D9420C09-E149-D855-AD33-A9A230C93C1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1" t="5430" r="4813" b="54158"/>
          <a:stretch/>
        </p:blipFill>
        <p:spPr>
          <a:xfrm>
            <a:off x="5390125" y="5031803"/>
            <a:ext cx="162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97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000" dirty="0"/>
              <a:t>2. </a:t>
            </a:r>
            <a:r>
              <a:rPr lang="ko-KR" altLang="en-US" sz="5000" dirty="0"/>
              <a:t>상세 기능 </a:t>
            </a:r>
            <a:r>
              <a:rPr lang="en-US" altLang="ko-KR" sz="5000" dirty="0"/>
              <a:t>– </a:t>
            </a:r>
            <a:r>
              <a:rPr lang="en-US" altLang="ko-KR" sz="3100" dirty="0"/>
              <a:t>(</a:t>
            </a:r>
            <a:r>
              <a:rPr lang="ko-KR" altLang="en-US" sz="3100" dirty="0"/>
              <a:t>코드</a:t>
            </a:r>
            <a:r>
              <a:rPr lang="en-US" altLang="ko-KR" sz="3100" dirty="0"/>
              <a:t>)</a:t>
            </a:r>
            <a:endParaRPr lang="ko-KR" alt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AF0522-4796-9FDC-18EF-695E2517D32F}"/>
              </a:ext>
            </a:extLst>
          </p:cNvPr>
          <p:cNvSpPr txBox="1"/>
          <p:nvPr/>
        </p:nvSpPr>
        <p:spPr>
          <a:xfrm>
            <a:off x="838622" y="1341562"/>
            <a:ext cx="3600000" cy="54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u="sng" dirty="0">
                <a:solidFill>
                  <a:srgbClr val="2A00FF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stdio.h</a:t>
            </a:r>
            <a:r>
              <a:rPr lang="en-US" altLang="ko-KR" sz="1200" b="1" u="sng" dirty="0">
                <a:solidFill>
                  <a:srgbClr val="2A00FF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u="sng" dirty="0">
                <a:solidFill>
                  <a:srgbClr val="2A00FF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stdlib.h</a:t>
            </a:r>
            <a:r>
              <a:rPr lang="en-US" altLang="ko-KR" sz="1200" b="1" u="sng" dirty="0">
                <a:solidFill>
                  <a:srgbClr val="2A00FF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u="sng" dirty="0">
                <a:solidFill>
                  <a:srgbClr val="2A00FF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string.h</a:t>
            </a:r>
            <a:r>
              <a:rPr lang="en-US" altLang="ko-KR" sz="1200" b="1" u="sng" dirty="0">
                <a:solidFill>
                  <a:srgbClr val="2A00FF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u="sng" dirty="0">
                <a:solidFill>
                  <a:srgbClr val="2A00FF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time.h</a:t>
            </a:r>
            <a:r>
              <a:rPr lang="en-US" altLang="ko-KR" sz="1200" b="1" u="sng" dirty="0">
                <a:solidFill>
                  <a:srgbClr val="2A00FF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u="sng" dirty="0">
                <a:solidFill>
                  <a:srgbClr val="2A00FF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unistd.h</a:t>
            </a:r>
            <a:r>
              <a:rPr lang="en-US" altLang="ko-KR" sz="1200" b="1" u="sng" dirty="0">
                <a:solidFill>
                  <a:srgbClr val="2A00FF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u="sng" dirty="0">
                <a:solidFill>
                  <a:srgbClr val="2A00FF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b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fcntl.h</a:t>
            </a:r>
            <a:r>
              <a:rPr lang="en-US" altLang="ko-KR" sz="1200" b="1" u="sng" dirty="0">
                <a:solidFill>
                  <a:srgbClr val="2A00FF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u="sng" dirty="0">
                <a:solidFill>
                  <a:srgbClr val="2A00FF"/>
                </a:solidFill>
                <a:latin typeface="Consolas" panose="020B0609020204030204" pitchFamily="49" charset="0"/>
              </a:rPr>
              <a:t>&lt;sys/</a:t>
            </a:r>
            <a:r>
              <a:rPr lang="en-US" altLang="ko-KR" sz="1200" b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mman.h</a:t>
            </a:r>
            <a:r>
              <a:rPr lang="en-US" altLang="ko-KR" sz="1200" b="1" u="sng" dirty="0">
                <a:solidFill>
                  <a:srgbClr val="2A00FF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FPGA_BASE 0xFF200000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FPGA_SPAN 0x00200000</a:t>
            </a:r>
          </a:p>
          <a:p>
            <a:pPr algn="l"/>
            <a:r>
              <a:rPr lang="it-IT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LED_PIO_BASE 0x00010040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SEG7_IF_BASE 0x00010020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MAX_TRIES 9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generate_random_number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*num);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get_user_input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*num);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update_hardware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led_base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sevseg_base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tries,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strike,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ball,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state);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answer[3], guess[3];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strike, ball, tries = 0;</a:t>
            </a: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state = 0; 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input[10];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virtual_base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led_base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sevseg_base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((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open(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"/</a:t>
            </a:r>
            <a:r>
              <a:rPr lang="en-US" altLang="ko-KR" sz="1200" b="1" u="sng" dirty="0">
                <a:solidFill>
                  <a:srgbClr val="2A00FF"/>
                </a:solidFill>
                <a:latin typeface="Consolas" panose="020B0609020204030204" pitchFamily="49" charset="0"/>
              </a:rPr>
              <a:t>dev/mem"</a:t>
            </a:r>
            <a:r>
              <a:rPr lang="en-US" altLang="ko-KR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, (O_RDWR | O_SYNC))) == -1) {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endParaRPr lang="en-US" altLang="ko-KR" sz="10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06069D-06D2-3C92-1173-1E506514A112}"/>
              </a:ext>
            </a:extLst>
          </p:cNvPr>
          <p:cNvSpPr txBox="1"/>
          <p:nvPr/>
        </p:nvSpPr>
        <p:spPr>
          <a:xfrm>
            <a:off x="4438622" y="1341497"/>
            <a:ext cx="3600000" cy="54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perror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"Error opening /</a:t>
            </a:r>
            <a:r>
              <a:rPr lang="en-US" altLang="ko-KR" sz="1200" u="sng" dirty="0">
                <a:solidFill>
                  <a:srgbClr val="2A00FF"/>
                </a:solidFill>
                <a:latin typeface="Consolas" panose="020B0609020204030204" pitchFamily="49" charset="0"/>
              </a:rPr>
              <a:t>dev/mem"</a:t>
            </a:r>
            <a:r>
              <a:rPr lang="en-US" altLang="ko-KR" sz="1200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virtual_base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mmap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u="sng" dirty="0">
                <a:solidFill>
                  <a:srgbClr val="000000"/>
                </a:solidFill>
                <a:latin typeface="Consolas" panose="020B0609020204030204" pitchFamily="49" charset="0"/>
              </a:rPr>
              <a:t>NULL, FPGA_SPAN, (PROT_READ | PROT_WRITE), MAP_SHARED, </a:t>
            </a:r>
            <a:r>
              <a:rPr lang="en-US" altLang="ko-KR" sz="12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fd</a:t>
            </a:r>
            <a:r>
              <a:rPr lang="en-US" altLang="ko-KR" sz="1200" u="sng" dirty="0">
                <a:solidFill>
                  <a:srgbClr val="000000"/>
                </a:solidFill>
                <a:latin typeface="Consolas" panose="020B0609020204030204" pitchFamily="49" charset="0"/>
              </a:rPr>
              <a:t>, FPGA_BASE);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virtual_base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MAP_FAILED) {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perror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"Error mapping FPGA memory"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close(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led_base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*)(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virtual_base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+ LED_PIO_BASE);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sevseg_base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*)(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virtual_base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+ SEG7_IF_BASE);</a:t>
            </a:r>
          </a:p>
          <a:p>
            <a:pPr algn="l"/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"Type 'start' to begin the game: 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(1) {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"%s"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, input);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strcmp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(input, 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"start"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== 0) {</a:t>
            </a:r>
          </a:p>
          <a:p>
            <a:pPr algn="l"/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led_base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[0] = 0x1FF; 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sevseg_base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[5] = 0x3F;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0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sevseg_base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[4] = 0x3F;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0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sevseg_base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[3] = 0x3F;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0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sevseg_base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[2] = 0x3F;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0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sevseg_base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[1] = 0x3F;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0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sevseg_base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[0] = 0x3F;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0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endParaRPr lang="ko-KR" altLang="en-US" sz="1200" b="1" dirty="0"/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6F6F137F-4687-A7F4-17DD-348222F9A8EB}"/>
              </a:ext>
            </a:extLst>
          </p:cNvPr>
          <p:cNvSpPr/>
          <p:nvPr/>
        </p:nvSpPr>
        <p:spPr>
          <a:xfrm>
            <a:off x="8759502" y="4221882"/>
            <a:ext cx="4464496" cy="432048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922655-55BE-D868-D979-0F734842AFF4}"/>
              </a:ext>
            </a:extLst>
          </p:cNvPr>
          <p:cNvSpPr txBox="1"/>
          <p:nvPr/>
        </p:nvSpPr>
        <p:spPr>
          <a:xfrm>
            <a:off x="8038622" y="1341497"/>
            <a:ext cx="3600000" cy="54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"Invalid input. Type 'start' to begin the game: 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srand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(time(0));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generate_random_number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(answer);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j;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(tries &lt; MAX_TRIES &amp;&amp; state == 0) {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"Enter your guess (3 digits): 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get_user_input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(guess);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strike = ball = 0; 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nn-NO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(i = 0; i &lt; 3; i++) {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(guess[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] == answer[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]) {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strike++;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(j = 0; j &lt; 3;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j++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(guess[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] == answer[j]) {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ball++;</a:t>
            </a: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"Strike: %d, Ball: %d\n"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, strike, ball);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(strike == 3) {</a:t>
            </a:r>
          </a:p>
        </p:txBody>
      </p:sp>
    </p:spTree>
    <p:extLst>
      <p:ext uri="{BB962C8B-B14F-4D97-AF65-F5344CB8AC3E}">
        <p14:creationId xmlns:p14="http://schemas.microsoft.com/office/powerpoint/2010/main" val="4181701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000" dirty="0"/>
              <a:t>2. </a:t>
            </a:r>
            <a:r>
              <a:rPr lang="ko-KR" altLang="en-US" sz="5000" dirty="0"/>
              <a:t>상세 기능 </a:t>
            </a:r>
            <a:r>
              <a:rPr lang="en-US" altLang="ko-KR" sz="5000" dirty="0"/>
              <a:t>– </a:t>
            </a:r>
            <a:r>
              <a:rPr lang="en-US" altLang="ko-KR" sz="3100" dirty="0"/>
              <a:t>(</a:t>
            </a:r>
            <a:r>
              <a:rPr lang="ko-KR" altLang="en-US" sz="3100" dirty="0"/>
              <a:t>코드</a:t>
            </a:r>
            <a:r>
              <a:rPr lang="en-US" altLang="ko-KR" sz="3100" dirty="0"/>
              <a:t>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06DC7-C5E8-68BF-1B8A-7874A8A31EF0}"/>
              </a:ext>
            </a:extLst>
          </p:cNvPr>
          <p:cNvSpPr txBox="1"/>
          <p:nvPr/>
        </p:nvSpPr>
        <p:spPr>
          <a:xfrm>
            <a:off x="911030" y="1341626"/>
            <a:ext cx="3600000" cy="54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"You guessed the number! Game Clear!\n"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state = 1;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정답 맞춤</a:t>
            </a:r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tries++;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update_hardware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led_base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sevseg_base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, tries, strike, ball, state);</a:t>
            </a: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(tries == MAX_TRIES &amp;&amp; state == 0) {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"No more tries left. Game End.\n"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"The secret number was: %</a:t>
            </a:r>
            <a:r>
              <a:rPr lang="en-US" altLang="ko-KR" sz="1200" dirty="0" err="1">
                <a:solidFill>
                  <a:srgbClr val="2A00FF"/>
                </a:solidFill>
                <a:latin typeface="Consolas" panose="020B0609020204030204" pitchFamily="49" charset="0"/>
              </a:rPr>
              <a:t>d%d%d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\n"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, answer[0], answer[1], answer[2]);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state = 2;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게임 종료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update_hardware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led_base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sevseg_base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, tries, strike, ball, state);</a:t>
            </a: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munmap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virtual_base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, FPGA_SPAN);</a:t>
            </a:r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	close(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generate_random_number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*num) {</a:t>
            </a: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num[0] = rand() % 9 + 1;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do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num[1] = rand() % 10;</a:t>
            </a:r>
          </a:p>
          <a:p>
            <a:pPr algn="l"/>
            <a:r>
              <a:rPr lang="pt-BR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pt-BR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pt-BR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(num[1] == num[0]);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do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num[2] = rand() % 10;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0E66E-DA4C-4AD0-58C2-0A039CB25D98}"/>
              </a:ext>
            </a:extLst>
          </p:cNvPr>
          <p:cNvSpPr txBox="1"/>
          <p:nvPr/>
        </p:nvSpPr>
        <p:spPr>
          <a:xfrm>
            <a:off x="4511030" y="1341562"/>
            <a:ext cx="3600000" cy="54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t-BR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pt-BR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pt-BR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(num[2] == num[0] || num[2] == num[1]);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get_user_input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*num) {</a:t>
            </a:r>
          </a:p>
          <a:p>
            <a:pPr algn="l"/>
            <a:r>
              <a:rPr lang="pt-BR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scanf(</a:t>
            </a:r>
            <a:r>
              <a:rPr lang="pt-BR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"%1d%1d%1d"</a:t>
            </a:r>
            <a:r>
              <a:rPr lang="pt-BR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, &amp;num[0], &amp;num[1], &amp;num[2]);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update_hardware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led_base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sevseg_base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tries,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strike,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ball,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state) {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(tries == 0) {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led_base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[0] = 0x1FF; 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{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led_base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[0] = 0x1FF &gt;&gt; tries; 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(state == 1) {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'CLEAR'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표시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sevseg_base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[5] = 0x39;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C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sevseg_base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[4] = 0x38;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L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sevseg_base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[3] = 0x79;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E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sevseg_base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[2] = 0x77;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A</a:t>
            </a:r>
          </a:p>
          <a:p>
            <a:pPr algn="l"/>
            <a:r>
              <a:rPr lang="pt-BR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sevseg_base[1] = 0x50; </a:t>
            </a:r>
            <a:r>
              <a:rPr lang="pt-BR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R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sevseg_base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[0] = 0x00;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공백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(state == 2) {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sevseg_base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[5] = 0x38;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L</a:t>
            </a:r>
          </a:p>
          <a:p>
            <a:pPr algn="l"/>
            <a:r>
              <a:rPr lang="pt-BR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sevseg_base[4] = 0x3F; </a:t>
            </a:r>
            <a:r>
              <a:rPr lang="pt-BR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O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sevseg_base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[3] = 0x6D;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S</a:t>
            </a:r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E82A8180-1908-AD9B-D0C2-7C4130ED9677}"/>
              </a:ext>
            </a:extLst>
          </p:cNvPr>
          <p:cNvSpPr/>
          <p:nvPr/>
        </p:nvSpPr>
        <p:spPr>
          <a:xfrm>
            <a:off x="8759502" y="4221882"/>
            <a:ext cx="4464496" cy="432048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A5E39B-CE4C-B214-FB2C-120EB0E4C9B9}"/>
              </a:ext>
            </a:extLst>
          </p:cNvPr>
          <p:cNvSpPr txBox="1"/>
          <p:nvPr/>
        </p:nvSpPr>
        <p:spPr>
          <a:xfrm>
            <a:off x="8111030" y="1341561"/>
            <a:ext cx="3600000" cy="540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sevseg_base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[2] = 0x79;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E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sevseg_base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[1] = 0x00;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공백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sevseg_base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[0] = 0x00;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공백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seg_patterns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[] = {0x3F, 0x06, 0x5B, 0x4F, 0x66, 0x6D, 0x7D, 0x07, 0x7F, 0x6F};</a:t>
            </a:r>
          </a:p>
          <a:p>
            <a:pPr algn="l"/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strike_units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strike % 10;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ball_units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ball % 10;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out_units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3 - (strike + ball);  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sevseg_base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[5] = 0x6D;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'S'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sevseg_base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[4]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seg_patterns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strike_units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sevseg_base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[3] = 0x7C;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'b'</a:t>
            </a:r>
          </a:p>
          <a:p>
            <a:pPr algn="l"/>
            <a:r>
              <a:rPr lang="nb-NO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sevseg_base[2] = seg_patterns[ball_units];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sevseg_base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[1] = 0x3F;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'O'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sevseg_base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[0]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seg_patterns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out_units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solidFill>
                <a:srgbClr val="3F7F5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477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5400" dirty="0">
                <a:solidFill>
                  <a:schemeClr val="bg1"/>
                </a:solidFill>
                <a:latin typeface="+mn-ea"/>
              </a:rPr>
              <a:t>최종 결과물</a:t>
            </a:r>
            <a:endParaRPr lang="en-US" altLang="ko-KR" sz="5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5344467-BC2C-FCA4-669F-E70C1DC0D93A}"/>
              </a:ext>
            </a:extLst>
          </p:cNvPr>
          <p:cNvSpPr txBox="1">
            <a:spLocks/>
          </p:cNvSpPr>
          <p:nvPr/>
        </p:nvSpPr>
        <p:spPr>
          <a:xfrm>
            <a:off x="478582" y="1341562"/>
            <a:ext cx="10971373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 fontScale="97500"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tx1"/>
                </a:solidFill>
              </a:rPr>
              <a:t>3.1 </a:t>
            </a:r>
            <a:r>
              <a:rPr lang="ko-KR" altLang="en-US" sz="3200" dirty="0">
                <a:solidFill>
                  <a:schemeClr val="tx1"/>
                </a:solidFill>
              </a:rPr>
              <a:t>동작 사진</a:t>
            </a:r>
          </a:p>
        </p:txBody>
      </p:sp>
      <p:pic>
        <p:nvPicPr>
          <p:cNvPr id="4" name="그림 3" descr="전자제품, 전자 공학, 전자 부품, 회로 구성요소이(가) 표시된 사진&#10;&#10;자동 생성된 설명">
            <a:extLst>
              <a:ext uri="{FF2B5EF4-FFF2-40B4-BE49-F238E27FC236}">
                <a16:creationId xmlns:a16="http://schemas.microsoft.com/office/drawing/2014/main" id="{026562AA-C2C2-CC2D-6FEB-4CE7F3FAA87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t="20607" r="5211" b="32155"/>
          <a:stretch/>
        </p:blipFill>
        <p:spPr>
          <a:xfrm>
            <a:off x="8600340" y="4411476"/>
            <a:ext cx="2160000" cy="1800000"/>
          </a:xfrm>
          <a:prstGeom prst="rect">
            <a:avLst/>
          </a:prstGeom>
        </p:spPr>
      </p:pic>
      <p:pic>
        <p:nvPicPr>
          <p:cNvPr id="7" name="그림 6" descr="전자제품, 전자 공학, 전자 부품, 회로 구성요소이(가) 표시된 사진&#10;&#10;자동 생성된 설명">
            <a:extLst>
              <a:ext uri="{FF2B5EF4-FFF2-40B4-BE49-F238E27FC236}">
                <a16:creationId xmlns:a16="http://schemas.microsoft.com/office/drawing/2014/main" id="{DC2C17DE-F55B-D1C4-ED6B-DCCF162CC2E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0" t="18508" r="9410" b="34254"/>
          <a:stretch/>
        </p:blipFill>
        <p:spPr>
          <a:xfrm>
            <a:off x="7232054" y="2060549"/>
            <a:ext cx="2160000" cy="1800000"/>
          </a:xfrm>
          <a:prstGeom prst="rect">
            <a:avLst/>
          </a:prstGeom>
        </p:spPr>
      </p:pic>
      <p:pic>
        <p:nvPicPr>
          <p:cNvPr id="10" name="그림 9" descr="전자제품, 전자 공학, 전자 부품, 회로 구성요소이(가) 표시된 사진&#10;&#10;자동 생성된 설명">
            <a:extLst>
              <a:ext uri="{FF2B5EF4-FFF2-40B4-BE49-F238E27FC236}">
                <a16:creationId xmlns:a16="http://schemas.microsoft.com/office/drawing/2014/main" id="{76D3A6CE-271F-CA8C-E034-BFAC33F2BE1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9" t="23757" r="12209" b="32155"/>
          <a:stretch/>
        </p:blipFill>
        <p:spPr>
          <a:xfrm>
            <a:off x="5735166" y="4434346"/>
            <a:ext cx="2160000" cy="1800000"/>
          </a:xfrm>
          <a:prstGeom prst="rect">
            <a:avLst/>
          </a:prstGeom>
        </p:spPr>
      </p:pic>
      <p:pic>
        <p:nvPicPr>
          <p:cNvPr id="12" name="그림 1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94B5673-61CC-85B3-7115-2F3ABBAAC3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56"/>
          <a:stretch/>
        </p:blipFill>
        <p:spPr>
          <a:xfrm>
            <a:off x="609520" y="2524200"/>
            <a:ext cx="4104456" cy="36771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A452B0-C299-475D-612E-4D2C30CDA819}"/>
              </a:ext>
            </a:extLst>
          </p:cNvPr>
          <p:cNvSpPr txBox="1"/>
          <p:nvPr/>
        </p:nvSpPr>
        <p:spPr>
          <a:xfrm>
            <a:off x="7428366" y="3860549"/>
            <a:ext cx="1767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&lt;start</a:t>
            </a:r>
            <a:r>
              <a:rPr lang="ko-KR" altLang="en-US" dirty="0"/>
              <a:t>입력 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504770-49BC-441E-B17D-4E3EC371D1B5}"/>
              </a:ext>
            </a:extLst>
          </p:cNvPr>
          <p:cNvSpPr txBox="1"/>
          <p:nvPr/>
        </p:nvSpPr>
        <p:spPr>
          <a:xfrm>
            <a:off x="6155820" y="6234346"/>
            <a:ext cx="1318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패배 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F6FF0B-D42C-589C-CCBB-B7FD6681DE7B}"/>
              </a:ext>
            </a:extLst>
          </p:cNvPr>
          <p:cNvSpPr txBox="1"/>
          <p:nvPr/>
        </p:nvSpPr>
        <p:spPr>
          <a:xfrm>
            <a:off x="9020994" y="6211476"/>
            <a:ext cx="1318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승리 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C41587-0F27-AE37-4051-5AED17443BAC}"/>
              </a:ext>
            </a:extLst>
          </p:cNvPr>
          <p:cNvSpPr txBox="1"/>
          <p:nvPr/>
        </p:nvSpPr>
        <p:spPr>
          <a:xfrm>
            <a:off x="1329085" y="6211476"/>
            <a:ext cx="2539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실행 후 </a:t>
            </a:r>
            <a:r>
              <a:rPr lang="en-US" altLang="ko-KR" dirty="0"/>
              <a:t>Putty </a:t>
            </a:r>
            <a:r>
              <a:rPr lang="ko-KR" altLang="en-US" dirty="0"/>
              <a:t>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211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5400" dirty="0">
                <a:solidFill>
                  <a:schemeClr val="bg1"/>
                </a:solidFill>
                <a:latin typeface="+mn-ea"/>
              </a:rPr>
              <a:t>최종 결과물</a:t>
            </a:r>
            <a:endParaRPr lang="en-US" altLang="ko-KR" sz="5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5344467-BC2C-FCA4-669F-E70C1DC0D93A}"/>
              </a:ext>
            </a:extLst>
          </p:cNvPr>
          <p:cNvSpPr txBox="1">
            <a:spLocks/>
          </p:cNvSpPr>
          <p:nvPr/>
        </p:nvSpPr>
        <p:spPr>
          <a:xfrm>
            <a:off x="478582" y="1341562"/>
            <a:ext cx="10971373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 fontScale="97500"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tx1"/>
                </a:solidFill>
              </a:rPr>
              <a:t>3.2 </a:t>
            </a:r>
            <a:r>
              <a:rPr lang="ko-KR" altLang="en-US" sz="3200" dirty="0">
                <a:solidFill>
                  <a:schemeClr val="tx1"/>
                </a:solidFill>
              </a:rPr>
              <a:t>시연 영상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72BD4C6-1413-D8E3-FB56-A79A7AB5E8C9}"/>
              </a:ext>
            </a:extLst>
          </p:cNvPr>
          <p:cNvSpPr txBox="1">
            <a:spLocks/>
          </p:cNvSpPr>
          <p:nvPr/>
        </p:nvSpPr>
        <p:spPr>
          <a:xfrm>
            <a:off x="865683" y="3044652"/>
            <a:ext cx="10971373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 fontScale="97500"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tx1"/>
                </a:solidFill>
                <a:hlinkClick r:id="rId2"/>
              </a:rPr>
              <a:t>패배 영상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149B760-AF8B-17B3-95AE-61BD5EC31F12}"/>
              </a:ext>
            </a:extLst>
          </p:cNvPr>
          <p:cNvSpPr txBox="1">
            <a:spLocks/>
          </p:cNvSpPr>
          <p:nvPr/>
        </p:nvSpPr>
        <p:spPr>
          <a:xfrm>
            <a:off x="865683" y="4675940"/>
            <a:ext cx="10971373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 fontScale="97500"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tx1"/>
                </a:solidFill>
                <a:hlinkClick r:id="rId3"/>
              </a:rPr>
              <a:t>승리 영상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067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12706</TotalTime>
  <Words>1599</Words>
  <Application>Microsoft Office PowerPoint</Application>
  <PresentationFormat>사용자 지정</PresentationFormat>
  <Paragraphs>218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굴림체</vt:lpstr>
      <vt:lpstr>Arial</vt:lpstr>
      <vt:lpstr>Wingdings</vt:lpstr>
      <vt:lpstr>Noto Sans</vt:lpstr>
      <vt:lpstr>맑은 고딕</vt:lpstr>
      <vt:lpstr>Consolas</vt:lpstr>
      <vt:lpstr>Calibri Light</vt:lpstr>
      <vt:lpstr>Office 테마</vt:lpstr>
      <vt:lpstr>PowerPoint 프레젠테이션</vt:lpstr>
      <vt:lpstr>PowerPoint 프레젠테이션</vt:lpstr>
      <vt:lpstr>1. 서론</vt:lpstr>
      <vt:lpstr>1. 서론</vt:lpstr>
      <vt:lpstr>2. 상세 기능</vt:lpstr>
      <vt:lpstr>2. 상세 기능 – (코드)</vt:lpstr>
      <vt:lpstr>2. 상세 기능 – (코드)</vt:lpstr>
      <vt:lpstr>3. 최종 결과물</vt:lpstr>
      <vt:lpstr>3. 최종 결과물</vt:lpstr>
      <vt:lpstr>4. 결론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이상학</cp:lastModifiedBy>
  <cp:revision>3</cp:revision>
  <dcterms:created xsi:type="dcterms:W3CDTF">2010-02-01T08:03:16Z</dcterms:created>
  <dcterms:modified xsi:type="dcterms:W3CDTF">2024-06-12T02:06:45Z</dcterms:modified>
  <cp:category>www.slidemembers.com</cp:category>
</cp:coreProperties>
</file>